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38" r:id="rId3"/>
    <p:sldId id="314" r:id="rId4"/>
    <p:sldId id="32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6" r:id="rId13"/>
    <p:sldId id="315" r:id="rId14"/>
    <p:sldId id="327" r:id="rId15"/>
    <p:sldId id="332" r:id="rId16"/>
    <p:sldId id="333" r:id="rId17"/>
    <p:sldId id="310" r:id="rId18"/>
    <p:sldId id="264" r:id="rId19"/>
    <p:sldId id="312" r:id="rId20"/>
    <p:sldId id="334" r:id="rId21"/>
    <p:sldId id="335" r:id="rId22"/>
    <p:sldId id="336" r:id="rId23"/>
    <p:sldId id="337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0033"/>
    <a:srgbClr val="80008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7" d="100"/>
          <a:sy n="107" d="100"/>
        </p:scale>
        <p:origin x="-7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8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>
                <a:ea typeface="SimSun" panose="02010600030101010101" pitchFamily="2" charset="-122"/>
              </a:rPr>
            </a:fld>
            <a:endParaRPr lang="en-US" altLang="zh-CN" sz="1200" dirty="0">
              <a:ea typeface="SimSun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  <a:p>
            <a:pPr lvl="1"/>
            <a:r>
              <a:rPr lang="en-US" noProof="1" smtClean="0"/>
              <a:t>Second level</a:t>
            </a:r>
            <a:endParaRPr lang="en-US" noProof="1" smtClean="0"/>
          </a:p>
          <a:p>
            <a:pPr lvl="2"/>
            <a:r>
              <a:rPr lang="en-US" noProof="1" smtClean="0"/>
              <a:t>Third level</a:t>
            </a:r>
            <a:endParaRPr lang="en-US" noProof="1" smtClean="0"/>
          </a:p>
          <a:p>
            <a:pPr lvl="3"/>
            <a:r>
              <a:rPr lang="en-US" noProof="1" smtClean="0"/>
              <a:t>Fourth level</a:t>
            </a:r>
            <a:endParaRPr lang="en-US" noProof="1" smtClean="0"/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  <a:endParaRPr lang="en-US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SimSun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media" Target="file:///D:\rung%20chuog%20vang\rung%20chuong.mp3" TargetMode="External"/><Relationship Id="rId7" Type="http://schemas.openxmlformats.org/officeDocument/2006/relationships/audio" Target="file:///D:\rung%20chuog%20vang\rung%20chuong.mp3" TargetMode="External"/><Relationship Id="rId6" Type="http://schemas.microsoft.com/office/2007/relationships/media" Target="file:///D:\Rung%20Chuong%20Vang\chaomung.wav" TargetMode="External"/><Relationship Id="rId5" Type="http://schemas.openxmlformats.org/officeDocument/2006/relationships/audio" Target="file:///D:\Rung%20Chuong%20Vang\chaomung.wav" TargetMode="External"/><Relationship Id="rId4" Type="http://schemas.openxmlformats.org/officeDocument/2006/relationships/audio" Target="../media/audio1.wav"/><Relationship Id="rId3" Type="http://schemas.openxmlformats.org/officeDocument/2006/relationships/image" Target="../media/image19.png"/><Relationship Id="rId2" Type="http://schemas.microsoft.com/office/2007/relationships/media" Target="file:///D:\Rung%20Chuong%20Vang\8.%20Ket%20thuc%20cau%20hoi.wav" TargetMode="Externa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24.png"/><Relationship Id="rId14" Type="http://schemas.microsoft.com/office/2007/relationships/media" Target="file:///C:\Users\admin\Downloads\THI%20GVG\V.A%20&#8211;%20Nh&#7841;c%20Ho&#7841;t%20N&#225;o%20(mp3cut.net).mp3" TargetMode="External"/><Relationship Id="rId13" Type="http://schemas.openxmlformats.org/officeDocument/2006/relationships/audio" Target="file:///C:\Users\admin\Downloads\THI%20GVG\V.A%20&#8211;%20Nh&#7841;c%20Ho&#7841;t%20N&#225;o%20(mp3cut.net).mp3" TargetMode="External"/><Relationship Id="rId12" Type="http://schemas.openxmlformats.org/officeDocument/2006/relationships/image" Target="../media/image23.GIF"/><Relationship Id="rId11" Type="http://schemas.openxmlformats.org/officeDocument/2006/relationships/image" Target="../media/image22.GIF"/><Relationship Id="rId10" Type="http://schemas.openxmlformats.org/officeDocument/2006/relationships/image" Target="../media/image21.GIF"/><Relationship Id="rId1" Type="http://schemas.openxmlformats.org/officeDocument/2006/relationships/audio" Target="file:///D:\Rung%20Chuong%20Vang\8.%20Ket%20thuc%20cau%20hoi.wa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25.GIF"/><Relationship Id="rId1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5.wav"/><Relationship Id="rId2" Type="http://schemas.openxmlformats.org/officeDocument/2006/relationships/image" Target="../media/image25.GIF"/><Relationship Id="rId1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6.wav"/><Relationship Id="rId2" Type="http://schemas.openxmlformats.org/officeDocument/2006/relationships/image" Target="../media/image25.GIF"/><Relationship Id="rId1" Type="http://schemas.openxmlformats.org/officeDocument/2006/relationships/image" Target="../media/image2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extBox 3"/>
          <p:cNvSpPr txBox="1"/>
          <p:nvPr/>
        </p:nvSpPr>
        <p:spPr>
          <a:xfrm>
            <a:off x="2840990" y="913130"/>
            <a:ext cx="45872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r>
              <a:rPr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 1 ô ly" panose="020B0603050302020204" charset="0"/>
                <a:cs typeface="HP001 5 hàng 1 ô ly" panose="020B0603050302020204" charset="0"/>
              </a:rPr>
              <a:t>    </a:t>
            </a:r>
            <a:r>
              <a:rPr lang="en-US" sz="3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 1 ô ly" panose="020B0603050302020204" charset="0"/>
                <a:cs typeface="HP001 5 hàng 1 ô ly" panose="020B0603050302020204" charset="0"/>
              </a:rPr>
              <a:t>Luyện từ và câu</a:t>
            </a:r>
            <a:endParaRPr lang="en-US" sz="3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  <p:sp>
        <p:nvSpPr>
          <p:cNvPr id="2051" name="TextBox 4"/>
          <p:cNvSpPr txBox="1"/>
          <p:nvPr/>
        </p:nvSpPr>
        <p:spPr>
          <a:xfrm>
            <a:off x="381000" y="1905000"/>
            <a:ext cx="8153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sz="3600" dirty="0">
                <a:solidFill>
                  <a:srgbClr val="0000FF"/>
                </a:solidFill>
                <a:latin typeface="HP001 5 hàng 1 ô ly" panose="020B0603050302020204" charset="0"/>
                <a:cs typeface="HP001 5 hàng 1 ô ly" panose="020B0603050302020204" charset="0"/>
              </a:rPr>
              <a:t>Mở rộng vốn từ: Đồ chơi- Trò chơi</a:t>
            </a:r>
            <a:endParaRPr lang="en-US" sz="3600" dirty="0">
              <a:solidFill>
                <a:srgbClr val="0000FF"/>
              </a:solidFill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1120775" y="381000"/>
            <a:ext cx="7105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sz="3200" dirty="0">
                <a:solidFill>
                  <a:srgbClr val="FF0000"/>
                </a:solidFill>
                <a:latin typeface="HP001 5 hàng 1 ô ly" panose="020B0603050302020204" charset="0"/>
                <a:cs typeface="HP001 5 hàng 1 ô ly" panose="020B0603050302020204" charset="0"/>
              </a:rPr>
              <a:t>Thứ ba, ngày 4 tháng 1 năm 2022</a:t>
            </a:r>
            <a:endParaRPr lang="en-US" sz="3200" dirty="0">
              <a:solidFill>
                <a:srgbClr val="FF0000"/>
              </a:solidFill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9" descr="p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" name="Rectangle 5"/>
          <p:cNvSpPr/>
          <p:nvPr/>
        </p:nvSpPr>
        <p:spPr>
          <a:xfrm>
            <a:off x="4038600" y="5715000"/>
            <a:ext cx="29718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 cầu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C:\Users\TP\Downloads\ĐÁ CẦU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581400" y="5715000"/>
            <a:ext cx="29718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 cầu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WordArt 3"/>
          <p:cNvSpPr>
            <a:spLocks noTextEdit="1"/>
          </p:cNvSpPr>
          <p:nvPr/>
        </p:nvSpPr>
        <p:spPr>
          <a:xfrm>
            <a:off x="700088" y="457200"/>
            <a:ext cx="12858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Trò chơi</a:t>
            </a:r>
            <a:endParaRPr lang="en-US" sz="2800" b="1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516" name="Rectangle 4"/>
          <p:cNvSpPr/>
          <p:nvPr/>
        </p:nvSpPr>
        <p:spPr>
          <a:xfrm>
            <a:off x="4876800" y="2286000"/>
            <a:ext cx="3733800" cy="43434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  <a:tileRect/>
          </a:gradFill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Trên đường đi học về, em nhìn thấy một ông cụ đang loay hoay tìm một vật bị đánh rơi. Em sẽ hỏi ông như thế nào?</a:t>
            </a:r>
            <a:b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 descr="http://www.xaluan.com/images/news/Image/2009/04/08/1239240763.im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66675" cap="sq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42998"/>
              </a:srgbClr>
            </a:outerShdw>
          </a:effectLst>
        </p:spPr>
      </p:pic>
      <p:sp>
        <p:nvSpPr>
          <p:cNvPr id="16389" name="Text Box 5"/>
          <p:cNvSpPr txBox="1"/>
          <p:nvPr/>
        </p:nvSpPr>
        <p:spPr>
          <a:xfrm>
            <a:off x="0" y="7620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6600FF"/>
                </a:solidFill>
                <a:latin typeface="Times New Roman" panose="02020603050405020304" pitchFamily="18" charset="0"/>
              </a:rPr>
              <a:t>Rồng rắn lên mây</a:t>
            </a:r>
            <a:endParaRPr lang="en-US" altLang="en-US" sz="24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6"/>
          <p:cNvSpPr/>
          <p:nvPr/>
        </p:nvSpPr>
        <p:spPr>
          <a:xfrm>
            <a:off x="304800" y="2362200"/>
            <a:ext cx="3962400" cy="4267200"/>
          </a:xfrm>
          <a:prstGeom prst="rect">
            <a:avLst/>
          </a:prstGeom>
          <a:gradFill rotWithShape="1">
            <a:gsLst>
              <a:gs pos="0">
                <a:srgbClr val="009900"/>
              </a:gs>
              <a:gs pos="100000">
                <a:srgbClr val="004700"/>
              </a:gs>
            </a:gsLst>
            <a:path path="shape">
              <a:fillToRect l="50000" t="50000" r="50000" b="50000"/>
            </a:path>
            <a:tileRect/>
          </a:gradFill>
          <a:ln w="76200">
            <a:noFill/>
          </a:ln>
        </p:spPr>
        <p:txBody>
          <a:bodyPr anchor="ctr" anchorCtr="0"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Khi hỏi chuyện người khác, muốn giữ phép lịch sự, ta cần chú ý điều gì?</a:t>
            </a:r>
            <a:br>
              <a:rPr lang="en-US" altLang="en-US" sz="44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4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2" descr="7 trò chơi dân gian tại nhà cho Tết mùa Covid - GUU.v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5"/>
          <p:cNvSpPr txBox="1"/>
          <p:nvPr/>
        </p:nvSpPr>
        <p:spPr>
          <a:xfrm>
            <a:off x="381000" y="381000"/>
            <a:ext cx="88042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</a:rPr>
              <a:t>     </a:t>
            </a:r>
            <a:r>
              <a:rPr lang="vi-VN" altLang="en-US" sz="3600" b="1" dirty="0">
                <a:latin typeface="Times New Roman" panose="02020603050405020304" pitchFamily="18" charset="0"/>
              </a:rPr>
              <a:t> </a:t>
            </a:r>
            <a:r>
              <a:rPr lang="en-GB" altLang="en-US" sz="36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Viết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vào bảng phân loại theo mẫu cho dưới đây. Xếp các trò chơi sau vào ô thích hợp trong bảng :</a:t>
            </a:r>
            <a:endParaRPr lang="en-US" altLang="en-US" sz="36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381000" y="2128838"/>
            <a:ext cx="205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nhảy dây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endParaRPr lang="en-US" altLang="en-US" sz="36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2887980" y="2128838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kéo co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Text Box 8"/>
          <p:cNvSpPr txBox="1"/>
          <p:nvPr/>
        </p:nvSpPr>
        <p:spPr>
          <a:xfrm>
            <a:off x="4637405" y="2133918"/>
            <a:ext cx="2286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 ăn quan,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6700520" y="2128838"/>
            <a:ext cx="1828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lò cò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Text Box 10"/>
          <p:cNvSpPr txBox="1"/>
          <p:nvPr/>
        </p:nvSpPr>
        <p:spPr>
          <a:xfrm>
            <a:off x="7880350" y="2128838"/>
            <a:ext cx="1066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9" name="Text Box 11"/>
          <p:cNvSpPr txBox="1"/>
          <p:nvPr/>
        </p:nvSpPr>
        <p:spPr>
          <a:xfrm>
            <a:off x="304800" y="2662238"/>
            <a:ext cx="220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cờ tướng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2359660" y="2662238"/>
            <a:ext cx="205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xếp hình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1" name="Text Box 13"/>
          <p:cNvSpPr txBox="1"/>
          <p:nvPr/>
        </p:nvSpPr>
        <p:spPr>
          <a:xfrm>
            <a:off x="4110990" y="2662238"/>
            <a:ext cx="22098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đá 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9467" name="Content Placeholder 19466"/>
          <p:cNvGraphicFramePr/>
          <p:nvPr>
            <p:ph idx="4294967295"/>
          </p:nvPr>
        </p:nvGraphicFramePr>
        <p:xfrm>
          <a:off x="228600" y="3504248"/>
          <a:ext cx="8686800" cy="3090862"/>
        </p:xfrm>
        <a:graphic>
          <a:graphicData uri="http://schemas.openxmlformats.org/drawingml/2006/table">
            <a:tbl>
              <a:tblPr/>
              <a:tblGrid>
                <a:gridCol w="3597275"/>
                <a:gridCol w="5089525"/>
              </a:tblGrid>
              <a:tr h="10306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latin typeface="Times New Roman" panose="02020603050405020304" pitchFamily="18" charset="0"/>
                        </a:rPr>
                        <a:t>Trò chơi</a:t>
                      </a:r>
                      <a:r>
                        <a:rPr sz="2800" dirty="0">
                          <a:latin typeface="Times New Roman" panose="02020603050405020304" pitchFamily="18" charset="0"/>
                        </a:rPr>
                        <a:t> </a:t>
                      </a:r>
                      <a:endParaRPr sz="2800" dirty="0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i="1" dirty="0">
                          <a:latin typeface="Times New Roman" panose="02020603050405020304" pitchFamily="18" charset="0"/>
                        </a:rPr>
                        <a:t>rèn luyện sức mạnh</a:t>
                      </a:r>
                      <a:endParaRPr lang="en-US" sz="2800" b="1" i="1" dirty="0">
                        <a:latin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latin typeface="Times New Roman" panose="02020603050405020304" pitchFamily="18" charset="0"/>
                        </a:rPr>
                        <a:t>Trò chơi</a:t>
                      </a:r>
                      <a:r>
                        <a:rPr sz="2800" dirty="0">
                          <a:latin typeface="Times New Roman" panose="02020603050405020304" pitchFamily="18" charset="0"/>
                        </a:rPr>
                        <a:t> </a:t>
                      </a:r>
                      <a:endParaRPr sz="2800" dirty="0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i="1" dirty="0">
                          <a:latin typeface="Times New Roman" panose="02020603050405020304" pitchFamily="18" charset="0"/>
                        </a:rPr>
                        <a:t>rèn luyện sự khéo léo</a:t>
                      </a:r>
                      <a:endParaRPr lang="en-US" sz="2800" b="1" i="1" dirty="0">
                        <a:latin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latin typeface="Times New Roman" panose="02020603050405020304" pitchFamily="18" charset="0"/>
                        </a:rPr>
                        <a:t>Trò chơi </a:t>
                      </a:r>
                      <a:endParaRPr sz="2800" b="1" dirty="0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i="1" dirty="0">
                          <a:latin typeface="Times New Roman" panose="02020603050405020304" pitchFamily="18" charset="0"/>
                        </a:rPr>
                        <a:t>rèn luyện trí tuệ</a:t>
                      </a:r>
                      <a:endParaRPr lang="en-US" sz="2800" b="1" i="1" dirty="0">
                        <a:latin typeface="Times New Roman" panose="02020603050405020304" pitchFamily="18" charset="0"/>
                      </a:endParaRPr>
                    </a:p>
                  </a:txBody>
                  <a:tcPr marT="45723" marB="45723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 marT="45723" marB="45723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1" name="Oval 33"/>
          <p:cNvSpPr/>
          <p:nvPr/>
        </p:nvSpPr>
        <p:spPr>
          <a:xfrm>
            <a:off x="20320" y="311785"/>
            <a:ext cx="1898650" cy="638175"/>
          </a:xfrm>
          <a:prstGeom prst="ellipse">
            <a:avLst/>
          </a:prstGeom>
          <a:solidFill>
            <a:srgbClr val="0000FF"/>
          </a:solidFill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1: </a:t>
            </a:r>
            <a:endParaRPr lang="en-US" altLang="en-US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7083 0.2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3611 0.2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875 0.375833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0 L -0.0961806 0.376204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765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05 0 L 0.312986 0.309167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40416 0.440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9288 0.439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660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04167 0.586204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6" grpId="0"/>
      <p:bldP spid="27659" grpId="0"/>
      <p:bldP spid="276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28600" y="304800"/>
            <a:ext cx="1752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Ô ăn quan: </a:t>
            </a:r>
            <a:endParaRPr lang="en-GB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19088"/>
            <a:ext cx="6629400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Hai người thay phiên nhau bốc những viên sỏi từ các ô nhỏ ( ô dân ) lần lượt rải lên những ô to ( ô quan ) để ăn những viên sỏi to trên các ô to ấy, chơi đến khi “hết quan, tàn dân, thu dân, thu quân, bán ruộng” hì kết thúc, ai ăn được nhiều quan hơn thì thắng. 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209925"/>
            <a:ext cx="1127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Lò cò: </a:t>
            </a:r>
            <a:endParaRPr lang="en-GB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3187700"/>
            <a:ext cx="75057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Dùng một chân vừa nhảy vừa di chuyển một viên sỏi, mảnh sành hay mảnh vụn, … trên những ô vuông vẽ trên mặt đất.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175" y="4800600"/>
            <a:ext cx="16224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Xếp hình: </a:t>
            </a:r>
            <a:endParaRPr lang="en-GB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800600"/>
            <a:ext cx="70104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GB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Xếp những hình bằng gỗ hoặc bằng nhựa có hình dạng khác nhau thành những hình khác nhau ( người, ngôi nhà, con chó, ô tô, … )</a:t>
            </a:r>
            <a:endParaRPr lang="en-GB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11"/>
          <p:cNvSpPr/>
          <p:nvPr/>
        </p:nvSpPr>
        <p:spPr>
          <a:xfrm>
            <a:off x="2209800" y="342900"/>
            <a:ext cx="71628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32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Chọn thành ngữ, tục ngữ ứng với mỗi nghĩa dưới đây, theo mẫu:</a:t>
            </a:r>
            <a:r>
              <a:rPr lang="en-US" altLang="en-US" sz="32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endParaRPr lang="en-US" altLang="en-US" sz="32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364" name="Group 100"/>
          <p:cNvGraphicFramePr>
            <a:graphicFrameLocks noGrp="1"/>
          </p:cNvGraphicFramePr>
          <p:nvPr/>
        </p:nvGraphicFramePr>
        <p:xfrm>
          <a:off x="38100" y="1828800"/>
          <a:ext cx="8991600" cy="4114800"/>
        </p:xfrm>
        <a:graphic>
          <a:graphicData uri="http://schemas.openxmlformats.org/drawingml/2006/table">
            <a:tbl>
              <a:tblPr/>
              <a:tblGrid>
                <a:gridCol w="2971800"/>
                <a:gridCol w="1371600"/>
                <a:gridCol w="1704975"/>
                <a:gridCol w="1447800"/>
                <a:gridCol w="1495425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7" name="Line 55"/>
          <p:cNvSpPr/>
          <p:nvPr/>
        </p:nvSpPr>
        <p:spPr>
          <a:xfrm>
            <a:off x="38100" y="1905000"/>
            <a:ext cx="2971800" cy="1066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18" name="Rectangle 56"/>
          <p:cNvSpPr/>
          <p:nvPr/>
        </p:nvSpPr>
        <p:spPr>
          <a:xfrm>
            <a:off x="266700" y="2438400"/>
            <a:ext cx="1066800" cy="381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Nghĩa</a:t>
            </a:r>
            <a:endParaRPr lang="en-US" altLang="en-US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19" name="Rectangle 57"/>
          <p:cNvSpPr/>
          <p:nvPr/>
        </p:nvSpPr>
        <p:spPr>
          <a:xfrm>
            <a:off x="1104900" y="1905000"/>
            <a:ext cx="17526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r"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Thành ngữ, tục ngữ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34" name="Rectangle 70"/>
          <p:cNvSpPr/>
          <p:nvPr/>
        </p:nvSpPr>
        <p:spPr>
          <a:xfrm>
            <a:off x="4838700" y="5257800"/>
            <a:ext cx="685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35" name="Rectangle 71"/>
          <p:cNvSpPr/>
          <p:nvPr/>
        </p:nvSpPr>
        <p:spPr>
          <a:xfrm>
            <a:off x="7886700" y="4495800"/>
            <a:ext cx="685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36" name="Rectangle 72"/>
          <p:cNvSpPr/>
          <p:nvPr/>
        </p:nvSpPr>
        <p:spPr>
          <a:xfrm>
            <a:off x="6515100" y="3810000"/>
            <a:ext cx="685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337" name="Rectangle 73"/>
          <p:cNvSpPr/>
          <p:nvPr/>
        </p:nvSpPr>
        <p:spPr>
          <a:xfrm>
            <a:off x="3390900" y="3048000"/>
            <a:ext cx="685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eaLnBrk="1" hangingPunct="1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4" name="Oval 76"/>
          <p:cNvSpPr/>
          <p:nvPr/>
        </p:nvSpPr>
        <p:spPr>
          <a:xfrm>
            <a:off x="217488" y="400050"/>
            <a:ext cx="1905000" cy="685800"/>
          </a:xfrm>
          <a:prstGeom prst="ellipse">
            <a:avLst/>
          </a:prstGeom>
          <a:solidFill>
            <a:srgbClr val="0000FF"/>
          </a:solidFill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2:</a:t>
            </a:r>
            <a:endParaRPr lang="en-US" altLang="en-US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5" name="Line 79"/>
          <p:cNvSpPr/>
          <p:nvPr/>
        </p:nvSpPr>
        <p:spPr>
          <a:xfrm>
            <a:off x="2384425" y="838200"/>
            <a:ext cx="63246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626" name="Rectangle 80"/>
          <p:cNvSpPr/>
          <p:nvPr/>
        </p:nvSpPr>
        <p:spPr>
          <a:xfrm>
            <a:off x="3314700" y="2133600"/>
            <a:ext cx="1066800" cy="609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Chơi </a:t>
            </a:r>
            <a:b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với lửa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7" name="Rectangle 81"/>
          <p:cNvSpPr/>
          <p:nvPr/>
        </p:nvSpPr>
        <p:spPr>
          <a:xfrm>
            <a:off x="4533900" y="1981200"/>
            <a:ext cx="16002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chọn nơi, chơi chọn bạn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8" name="Rectangle 82"/>
          <p:cNvSpPr/>
          <p:nvPr/>
        </p:nvSpPr>
        <p:spPr>
          <a:xfrm>
            <a:off x="7620000" y="2438400"/>
            <a:ext cx="15240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endParaRPr lang="vi-V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29" name="Rectangle 83"/>
          <p:cNvSpPr/>
          <p:nvPr/>
        </p:nvSpPr>
        <p:spPr>
          <a:xfrm>
            <a:off x="6134100" y="1905000"/>
            <a:ext cx="15240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Chơi diều đứt dây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0" name="Rectangle 86"/>
          <p:cNvSpPr/>
          <p:nvPr/>
        </p:nvSpPr>
        <p:spPr>
          <a:xfrm>
            <a:off x="7658100" y="1905000"/>
            <a:ext cx="1524000" cy="990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Chơi dao có ngày đứt tay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1" name="Rectangle 92"/>
          <p:cNvSpPr/>
          <p:nvPr/>
        </p:nvSpPr>
        <p:spPr>
          <a:xfrm>
            <a:off x="38100" y="3048000"/>
            <a:ext cx="2743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Làm một việc 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nguy hiểm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2" name="Rectangle 94"/>
          <p:cNvSpPr/>
          <p:nvPr/>
        </p:nvSpPr>
        <p:spPr>
          <a:xfrm>
            <a:off x="38100" y="5257800"/>
            <a:ext cx="3048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Phải biết chọn bạn, chọn nơi sinh sống 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3" name="Rectangle 95"/>
          <p:cNvSpPr/>
          <p:nvPr/>
        </p:nvSpPr>
        <p:spPr>
          <a:xfrm>
            <a:off x="38100" y="3810000"/>
            <a:ext cx="27432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Mất trắng tay 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34" name="Rectangle 97"/>
          <p:cNvSpPr/>
          <p:nvPr/>
        </p:nvSpPr>
        <p:spPr>
          <a:xfrm>
            <a:off x="38100" y="4572000"/>
            <a:ext cx="30480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>
              <a:lnSpc>
                <a:spcPct val="90000"/>
              </a:lnSpc>
            </a:pP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Liều lĩnh ắt 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gặp tai họa</a:t>
            </a: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br>
              <a:rPr lang="en-US" altLang="en-US" sz="2400" b="1" i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en-US" altLang="en-US" sz="2400" b="1" i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4" grpId="0"/>
      <p:bldP spid="11335" grpId="0"/>
      <p:bldP spid="11336" grpId="0"/>
      <p:bldP spid="113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9"/>
          <p:cNvSpPr/>
          <p:nvPr/>
        </p:nvSpPr>
        <p:spPr>
          <a:xfrm>
            <a:off x="112713" y="1143000"/>
            <a:ext cx="8878887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just" eaLnBrk="1" hangingPunct="1"/>
            <a:r>
              <a:rPr lang="en-US" altLang="en-US" sz="2800" b="1" i="1" dirty="0">
                <a:latin typeface="Times New Roman" panose="02020603050405020304" pitchFamily="18" charset="0"/>
              </a:rPr>
              <a:t>   Chọn những thành ngữ, tục ngữ thích hợp ở bài tập 2 để khuyên bạn:</a:t>
            </a:r>
            <a:endParaRPr lang="en-US" alt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5603" name="Rectangle 30"/>
          <p:cNvSpPr/>
          <p:nvPr/>
        </p:nvSpPr>
        <p:spPr>
          <a:xfrm>
            <a:off x="304800" y="2209800"/>
            <a:ext cx="8839200" cy="533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800" dirty="0">
                <a:solidFill>
                  <a:srgbClr val="660033"/>
                </a:solidFill>
                <a:latin typeface="Times New Roman" panose="02020603050405020304" pitchFamily="18" charset="0"/>
              </a:rPr>
              <a:t> a) Nếu bạn em chơi với một số bạn hư nên học kém hẳn đi.</a:t>
            </a:r>
            <a:endParaRPr lang="en-US" altLang="en-US" sz="2800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9" name="Rectangle 31"/>
          <p:cNvSpPr/>
          <p:nvPr/>
        </p:nvSpPr>
        <p:spPr>
          <a:xfrm>
            <a:off x="0" y="28194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Em sẽ nói với bạn: “Ở chọn nơi, chơi chọn bạn. Cậu nên chọn bạn mà chơi.”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Rectangle 32"/>
          <p:cNvSpPr/>
          <p:nvPr/>
        </p:nvSpPr>
        <p:spPr>
          <a:xfrm>
            <a:off x="263525" y="3733800"/>
            <a:ext cx="88804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660033"/>
                </a:solidFill>
                <a:latin typeface="Times New Roman" panose="02020603050405020304" pitchFamily="18" charset="0"/>
              </a:rPr>
              <a:t> b) Nếu bạn em thích trèo lên một chỗ cao chênh vênh, rất nguy hiểm để tỏ ra là mình gan dạ.</a:t>
            </a:r>
            <a:endParaRPr lang="en-US" altLang="en-US" sz="2800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2" name="Rectangle 34"/>
          <p:cNvSpPr/>
          <p:nvPr/>
        </p:nvSpPr>
        <p:spPr>
          <a:xfrm>
            <a:off x="112713" y="4419600"/>
            <a:ext cx="9031287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Em sẽ nói: “Cậu xuống ngay đi. Đừng có chơi với lửa.”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Oval 36"/>
          <p:cNvSpPr/>
          <p:nvPr/>
        </p:nvSpPr>
        <p:spPr>
          <a:xfrm>
            <a:off x="381000" y="342900"/>
            <a:ext cx="1447800" cy="685800"/>
          </a:xfrm>
          <a:prstGeom prst="ellipse">
            <a:avLst/>
          </a:prstGeom>
          <a:solidFill>
            <a:srgbClr val="0000FF"/>
          </a:solidFill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Bài 3 :</a:t>
            </a:r>
            <a:endParaRPr lang="en-US" altLang="en-US" sz="28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28" name="Rectangle 40"/>
          <p:cNvSpPr/>
          <p:nvPr/>
        </p:nvSpPr>
        <p:spPr>
          <a:xfrm>
            <a:off x="0" y="5187950"/>
            <a:ext cx="92662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Hoặc em sẽ bảo bạn: “Chơi dao có ngày đứt tay đấy.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Cậu xuống đi thôi”.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9" name="Rectangle 29"/>
          <p:cNvSpPr/>
          <p:nvPr/>
        </p:nvSpPr>
        <p:spPr>
          <a:xfrm>
            <a:off x="1828800" y="1143000"/>
            <a:ext cx="7315200" cy="3276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1" hangingPunct="1"/>
            <a:endParaRPr lang="vi-VN" altLang="en-US" sz="2800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" grpId="0"/>
      <p:bldP spid="12322" grpId="0"/>
      <p:bldP spid="12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en-US" dirty="0"/>
          </a:p>
        </p:txBody>
      </p:sp>
      <p:sp>
        <p:nvSpPr>
          <p:cNvPr id="26627" name="AutoShape 5" descr="Kết quả hình ảnh cho các trò chơi dân gian việt nam"/>
          <p:cNvSpPr>
            <a:spLocks noChangeAspect="1"/>
          </p:cNvSpPr>
          <p:nvPr/>
        </p:nvSpPr>
        <p:spPr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6628" name="AutoShape 7" descr="Kết quả hình ảnh cho các trò chơi dân gian việt nam"/>
          <p:cNvSpPr>
            <a:spLocks noChangeAspect="1"/>
          </p:cNvSpPr>
          <p:nvPr/>
        </p:nvSpPr>
        <p:spPr>
          <a:xfrm>
            <a:off x="14922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1" hangingPunct="1"/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37896" name="Picture 8" descr="Kết quả hình ảnh cho các trò chơi dân gian việt nam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8991600" cy="6858000"/>
          </a:xfrm>
          <a:ln/>
        </p:spPr>
      </p:pic>
      <p:pic>
        <p:nvPicPr>
          <p:cNvPr id="37906" name="Picture 18" descr="Kết quả hình ảnh cho các trò chơi dân gian o tay nguy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8" name="Picture 20" descr="Kết quả hình ảnh cho các trò chơi dân gi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0" name="Picture 22" descr="Kết quả hình ảnh cho các trò chơi dân gi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2" name="Picture 24" descr="Kết quả hình ảnh cho các trò chơi dân gi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14" name="Picture 26" descr="Kết quả hình ảnh cho các trò chơi dân gi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8. Ket thuc cau hoi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câu 1174.wav">
            <a:hlinkClick r:id="" action="ppaction://media"/>
          </p:cNvPr>
          <p:cNvPicPr>
            <a:picLocks noRot="1" noChangeAspect="1"/>
          </p:cNvPicPr>
          <p:nvPr>
            <a:wavAudioFile r:embed="rId4" name="câu hỏi 1 (online-audio-converter.com).wav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chaomung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17220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4800" y="15240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chaomung.wav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2400" y="6324600"/>
            <a:ext cx="76200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991600" y="6172200"/>
            <a:ext cx="1524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9" descr="Picture1"/>
          <p:cNvPicPr/>
          <p:nvPr/>
        </p:nvPicPr>
        <p:blipFill>
          <a:blip r:embed="rId10"/>
          <a:stretch>
            <a:fillRect/>
          </a:stretch>
        </p:blipFill>
        <p:spPr>
          <a:xfrm>
            <a:off x="-1587" y="6783388"/>
            <a:ext cx="9144000" cy="93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10" descr="an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254000"/>
            <a:ext cx="4248150" cy="3662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1" descr="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769727" flipH="1">
            <a:off x="6153150" y="1219200"/>
            <a:ext cx="27432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9" name="WordArt 13"/>
          <p:cNvSpPr>
            <a:spLocks noTextEdit="1"/>
          </p:cNvSpPr>
          <p:nvPr/>
        </p:nvSpPr>
        <p:spPr>
          <a:xfrm>
            <a:off x="762000" y="3886200"/>
            <a:ext cx="7620000" cy="1566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 charset="0"/>
                <a:ea typeface="+mj-lt" charset="0"/>
              </a:rPr>
              <a:t>RUNG CHUÔNG VÀNG 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+mj-lt" charset="0"/>
              <a:ea typeface="+mj-lt" charset="0"/>
            </a:endParaRPr>
          </a:p>
        </p:txBody>
      </p:sp>
      <p:pic>
        <p:nvPicPr>
          <p:cNvPr id="13" name="V.A – Nhạc Hoạt Náo (mp3cut.net).mp3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link="rId14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96400" y="5797550"/>
            <a:ext cx="203200" cy="20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TextBox 1"/>
          <p:cNvSpPr txBox="1"/>
          <p:nvPr/>
        </p:nvSpPr>
        <p:spPr>
          <a:xfrm>
            <a:off x="685800" y="3810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vi-VN" altLang="x-none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7" descr="p7"/>
          <p:cNvPicPr>
            <a:picLocks noChangeAspect="1"/>
          </p:cNvPicPr>
          <p:nvPr/>
        </p:nvPicPr>
        <p:blipFill>
          <a:blip r:embed="rId1">
            <a:lum bright="-4001" contrast="-6000"/>
          </a:blip>
          <a:stretch>
            <a:fillRect/>
          </a:stretch>
        </p:blipFill>
        <p:spPr>
          <a:xfrm>
            <a:off x="42863" y="0"/>
            <a:ext cx="8872537" cy="6858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" name="Rectangle 28"/>
          <p:cNvSpPr/>
          <p:nvPr/>
        </p:nvSpPr>
        <p:spPr>
          <a:xfrm>
            <a:off x="2971800" y="0"/>
            <a:ext cx="35814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</a:rPr>
              <a:t>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ảy dây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" name="Explosion 1 40"/>
          <p:cNvSpPr/>
          <p:nvPr/>
        </p:nvSpPr>
        <p:spPr>
          <a:xfrm>
            <a:off x="7334250" y="5562600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414" name="AutoShape 6"/>
          <p:cNvSpPr/>
          <p:nvPr/>
        </p:nvSpPr>
        <p:spPr>
          <a:xfrm>
            <a:off x="1200150" y="1658938"/>
            <a:ext cx="762000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Trong các nhóm trò chơi dưới đây, nhóm 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nào chỉ gồm các trò chơi rèn luyện sự khéo léo?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Oval 7"/>
          <p:cNvSpPr/>
          <p:nvPr/>
        </p:nvSpPr>
        <p:spPr>
          <a:xfrm>
            <a:off x="0" y="1649413"/>
            <a:ext cx="1368425" cy="12446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Câu 1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AutoShape 8" descr="5%"/>
          <p:cNvSpPr/>
          <p:nvPr/>
        </p:nvSpPr>
        <p:spPr>
          <a:xfrm>
            <a:off x="1524000" y="3132138"/>
            <a:ext cx="6430963" cy="68421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A. Kéo co, nhảy dây, đá cầu, lò cò  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AutoShape 9" descr="5%"/>
          <p:cNvSpPr/>
          <p:nvPr/>
        </p:nvSpPr>
        <p:spPr>
          <a:xfrm>
            <a:off x="1524000" y="4011613"/>
            <a:ext cx="6438900" cy="6858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B. Nhảy dây, múa lân, lò cò, đá cầu 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AutoShape 10" descr="5%"/>
          <p:cNvSpPr/>
          <p:nvPr/>
        </p:nvSpPr>
        <p:spPr>
          <a:xfrm>
            <a:off x="1531938" y="4900613"/>
            <a:ext cx="6438900" cy="6858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C. Xếp hình, lò cò, đá cầu, cờ tướng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WordArt 30"/>
          <p:cNvSpPr>
            <a:spLocks noTextEdit="1"/>
          </p:cNvSpPr>
          <p:nvPr/>
        </p:nvSpPr>
        <p:spPr>
          <a:xfrm>
            <a:off x="1752600" y="195263"/>
            <a:ext cx="619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AutoShape 9" descr="5%"/>
          <p:cNvSpPr/>
          <p:nvPr/>
        </p:nvSpPr>
        <p:spPr>
          <a:xfrm>
            <a:off x="1511300" y="4025900"/>
            <a:ext cx="6438900" cy="685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B. Nhảy dây, múa lân, lò cò, đá cầu 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8682" name="Picture 29" descr="Picture1"/>
          <p:cNvPicPr/>
          <p:nvPr/>
        </p:nvPicPr>
        <p:blipFill>
          <a:blip r:embed="rId1"/>
          <a:stretch>
            <a:fillRect/>
          </a:stretch>
        </p:blipFill>
        <p:spPr>
          <a:xfrm>
            <a:off x="-36512" y="981075"/>
            <a:ext cx="9144000" cy="9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652588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Explosion 1 41"/>
          <p:cNvSpPr/>
          <p:nvPr/>
        </p:nvSpPr>
        <p:spPr>
          <a:xfrm>
            <a:off x="7362825" y="5562600"/>
            <a:ext cx="1481138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3" name="Explosion 1 42"/>
          <p:cNvSpPr/>
          <p:nvPr/>
        </p:nvSpPr>
        <p:spPr>
          <a:xfrm>
            <a:off x="7358063" y="5562600"/>
            <a:ext cx="1481138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4" name="Explosion 1 43"/>
          <p:cNvSpPr/>
          <p:nvPr/>
        </p:nvSpPr>
        <p:spPr>
          <a:xfrm>
            <a:off x="7345363" y="5561013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5" name="Explosion 1 44"/>
          <p:cNvSpPr/>
          <p:nvPr/>
        </p:nvSpPr>
        <p:spPr>
          <a:xfrm>
            <a:off x="7356475" y="5581650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4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6" name="Explosion 1 45"/>
          <p:cNvSpPr/>
          <p:nvPr/>
        </p:nvSpPr>
        <p:spPr>
          <a:xfrm>
            <a:off x="7358063" y="5561013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7" name="Explosion 1 46"/>
          <p:cNvSpPr/>
          <p:nvPr/>
        </p:nvSpPr>
        <p:spPr>
          <a:xfrm>
            <a:off x="7334250" y="5573713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7356475" y="5559425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9" name="Explosion 1 48"/>
          <p:cNvSpPr/>
          <p:nvPr/>
        </p:nvSpPr>
        <p:spPr>
          <a:xfrm>
            <a:off x="7356475" y="5568950"/>
            <a:ext cx="1482725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0" name="Explosion 1 49"/>
          <p:cNvSpPr/>
          <p:nvPr/>
        </p:nvSpPr>
        <p:spPr>
          <a:xfrm>
            <a:off x="7367588" y="5565775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1" name="Explosion 1 50"/>
          <p:cNvSpPr/>
          <p:nvPr/>
        </p:nvSpPr>
        <p:spPr>
          <a:xfrm>
            <a:off x="7367588" y="5573713"/>
            <a:ext cx="1482725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Reng-DangCapNha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414" grpId="0" animBg="1"/>
      <p:bldP spid="17416" grpId="0" animBg="1"/>
      <p:bldP spid="17417" grpId="0" animBg="1"/>
      <p:bldP spid="17418" grpId="0" animBg="1"/>
      <p:bldP spid="26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4" name="AutoShape 6"/>
          <p:cNvSpPr/>
          <p:nvPr/>
        </p:nvSpPr>
        <p:spPr>
          <a:xfrm>
            <a:off x="1385888" y="1779588"/>
            <a:ext cx="6705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“ Chơi với lửa” có nghĩa là gì?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Oval 7"/>
          <p:cNvSpPr/>
          <p:nvPr/>
        </p:nvSpPr>
        <p:spPr>
          <a:xfrm>
            <a:off x="381000" y="1576388"/>
            <a:ext cx="1368425" cy="12446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Câu 2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AutoShape 8" descr="5%"/>
          <p:cNvSpPr/>
          <p:nvPr/>
        </p:nvSpPr>
        <p:spPr>
          <a:xfrm>
            <a:off x="1524000" y="3019425"/>
            <a:ext cx="6430963" cy="684213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A.  Làm một việc nguy hiểm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AutoShape 9" descr="5%"/>
          <p:cNvSpPr/>
          <p:nvPr/>
        </p:nvSpPr>
        <p:spPr>
          <a:xfrm>
            <a:off x="1516063" y="3965575"/>
            <a:ext cx="6438900" cy="6858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B.  Mất trắng tay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AutoShape 10" descr="5%"/>
          <p:cNvSpPr/>
          <p:nvPr/>
        </p:nvSpPr>
        <p:spPr>
          <a:xfrm>
            <a:off x="1516063" y="4891088"/>
            <a:ext cx="6438900" cy="6858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C.  Liều lĩnh ắt gặp tai họa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3" name="WordArt 30"/>
          <p:cNvSpPr>
            <a:spLocks noTextEdit="1"/>
          </p:cNvSpPr>
          <p:nvPr/>
        </p:nvSpPr>
        <p:spPr>
          <a:xfrm>
            <a:off x="1752600" y="195263"/>
            <a:ext cx="633888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AutoShape 8" descr="5%"/>
          <p:cNvSpPr/>
          <p:nvPr/>
        </p:nvSpPr>
        <p:spPr>
          <a:xfrm>
            <a:off x="1524000" y="3041650"/>
            <a:ext cx="6430963" cy="68421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A.  Làm một việc nguy hiểm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5" name="Picture 29" descr="Picture1"/>
          <p:cNvPicPr/>
          <p:nvPr/>
        </p:nvPicPr>
        <p:blipFill>
          <a:blip r:embed="rId1"/>
          <a:stretch>
            <a:fillRect/>
          </a:stretch>
        </p:blipFill>
        <p:spPr>
          <a:xfrm>
            <a:off x="-36512" y="981075"/>
            <a:ext cx="9144000" cy="9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1652588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Explosion 1 23"/>
          <p:cNvSpPr/>
          <p:nvPr/>
        </p:nvSpPr>
        <p:spPr>
          <a:xfrm>
            <a:off x="7210425" y="5586413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7210425" y="5567363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7199313" y="5576888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7223125" y="5576888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7224713" y="5576888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4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7205663" y="5581650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7205663" y="5564188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7205663" y="5568950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7212013" y="5581650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4" name="Explosion 1 33"/>
          <p:cNvSpPr/>
          <p:nvPr/>
        </p:nvSpPr>
        <p:spPr>
          <a:xfrm>
            <a:off x="7205663" y="5562600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5" name="Explosion 1 34"/>
          <p:cNvSpPr/>
          <p:nvPr/>
        </p:nvSpPr>
        <p:spPr>
          <a:xfrm>
            <a:off x="7212013" y="5576888"/>
            <a:ext cx="1482725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̂u 2 Lần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̂u 2 Lần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̂u 2 Lần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̂u 2 Lần 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Reng-DangCapNha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  <p:bldP spid="17417" grpId="0" animBg="1"/>
      <p:bldP spid="17418" grpId="0" animBg="1"/>
      <p:bldP spid="25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4" name="AutoShape 6"/>
          <p:cNvSpPr/>
          <p:nvPr/>
        </p:nvSpPr>
        <p:spPr>
          <a:xfrm>
            <a:off x="990600" y="1801813"/>
            <a:ext cx="8001000" cy="1384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Em chọn thành ngữ, tục ngữ nào để khuyên bạn </a:t>
            </a:r>
            <a:endParaRPr lang="en-US" altLang="vi-VN" sz="27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trong tình huống sau: </a:t>
            </a:r>
            <a:r>
              <a:rPr lang="en-US" alt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Nếu bạn rủ em chơi cầu trượt </a:t>
            </a:r>
            <a:endParaRPr lang="en-US" altLang="vi-VN" sz="27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bằng cách ngồi trên tay vịn cầu thang để trượt xuống:</a:t>
            </a:r>
            <a:endParaRPr lang="en-US" altLang="vi-VN" sz="27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Oval 7"/>
          <p:cNvSpPr/>
          <p:nvPr/>
        </p:nvSpPr>
        <p:spPr>
          <a:xfrm>
            <a:off x="3175" y="1871663"/>
            <a:ext cx="1216025" cy="1244600"/>
          </a:xfrm>
          <a:prstGeom prst="ellipse">
            <a:avLst/>
          </a:prstGeom>
          <a:solidFill>
            <a:srgbClr val="FFFF00"/>
          </a:solidFill>
          <a:ln w="127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Câu 3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AutoShape 8" descr="5%"/>
          <p:cNvSpPr/>
          <p:nvPr/>
        </p:nvSpPr>
        <p:spPr>
          <a:xfrm>
            <a:off x="1295400" y="3484563"/>
            <a:ext cx="6430963" cy="684212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A. Ở chọn nơi, chơi chọn bạn  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AutoShape 9" descr="5%"/>
          <p:cNvSpPr/>
          <p:nvPr/>
        </p:nvSpPr>
        <p:spPr>
          <a:xfrm>
            <a:off x="1295400" y="4343400"/>
            <a:ext cx="6438900" cy="6858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B. Chơi diều đứt dây 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8" name="AutoShape 10" descr="5%"/>
          <p:cNvSpPr/>
          <p:nvPr/>
        </p:nvSpPr>
        <p:spPr>
          <a:xfrm>
            <a:off x="1287463" y="5222875"/>
            <a:ext cx="6438900" cy="685800"/>
          </a:xfrm>
          <a:prstGeom prst="roundRect">
            <a:avLst>
              <a:gd name="adj" fmla="val 16667"/>
            </a:avLst>
          </a:prstGeom>
          <a:pattFill prst="pct5">
            <a:fgClr>
              <a:srgbClr val="0099FF"/>
            </a:fgClr>
            <a:bgClr>
              <a:srgbClr val="000099"/>
            </a:bgClr>
          </a:patt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C. Chơi dao có ngày đứt tay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7" name="WordArt 30"/>
          <p:cNvSpPr>
            <a:spLocks noTextEdit="1"/>
          </p:cNvSpPr>
          <p:nvPr/>
        </p:nvSpPr>
        <p:spPr>
          <a:xfrm>
            <a:off x="1752600" y="195263"/>
            <a:ext cx="640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RUNG CHUÔNG VÀNG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utoShape 10" descr="5%"/>
          <p:cNvSpPr/>
          <p:nvPr/>
        </p:nvSpPr>
        <p:spPr>
          <a:xfrm>
            <a:off x="1287463" y="5213350"/>
            <a:ext cx="6438900" cy="685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cap="flat" cmpd="sng">
            <a:solidFill>
              <a:srgbClr val="CC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lang="en-US" altLang="vi-VN" sz="28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 C. Chơi dao có ngày đứt tay</a:t>
            </a:r>
            <a:endParaRPr lang="en-US" altLang="vi-VN" sz="28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9" name="Picture 29" descr="Picture1"/>
          <p:cNvPicPr/>
          <p:nvPr/>
        </p:nvPicPr>
        <p:blipFill>
          <a:blip r:embed="rId1"/>
          <a:stretch>
            <a:fillRect/>
          </a:stretch>
        </p:blipFill>
        <p:spPr>
          <a:xfrm>
            <a:off x="-36512" y="981075"/>
            <a:ext cx="9144000" cy="93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32" descr="Bellcoll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52588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Explosion 1 24"/>
          <p:cNvSpPr/>
          <p:nvPr/>
        </p:nvSpPr>
        <p:spPr>
          <a:xfrm>
            <a:off x="7540625" y="5605463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7550150" y="5605463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7561263" y="5605463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7539038" y="5586413"/>
            <a:ext cx="1481138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3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7539038" y="5581650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4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7558088" y="5599113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7558088" y="5581650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6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7553325" y="5595938"/>
            <a:ext cx="1482725" cy="1198563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7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7561263" y="5605463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8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4" name="Explosion 1 33"/>
          <p:cNvSpPr/>
          <p:nvPr/>
        </p:nvSpPr>
        <p:spPr>
          <a:xfrm>
            <a:off x="7543800" y="5581650"/>
            <a:ext cx="1481138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9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5" name="Explosion 1 34"/>
          <p:cNvSpPr/>
          <p:nvPr/>
        </p:nvSpPr>
        <p:spPr>
          <a:xfrm>
            <a:off x="7540625" y="5589588"/>
            <a:ext cx="1482725" cy="1200150"/>
          </a:xfrm>
          <a:prstGeom prst="irregularSeal1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10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hỏi 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Reng-DangCapNhat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17416" grpId="0" animBg="1"/>
      <p:bldP spid="17417" grpId="0" animBg="1"/>
      <p:bldP spid="174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TP\Downloads\H1 NHẢY DÂY TẬP THỂ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WordArt 3"/>
          <p:cNvSpPr>
            <a:spLocks noTextEdit="1"/>
          </p:cNvSpPr>
          <p:nvPr/>
        </p:nvSpPr>
        <p:spPr>
          <a:xfrm>
            <a:off x="3124200" y="5643563"/>
            <a:ext cx="5105400" cy="1138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Quan sát tranh và cho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biết tên của trò chơi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0"/>
            <a:ext cx="3581400" cy="685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</a:rPr>
              <a:t>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ảy dây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IMG_13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3"/>
          <p:cNvSpPr/>
          <p:nvPr/>
        </p:nvSpPr>
        <p:spPr>
          <a:xfrm>
            <a:off x="6248400" y="6172200"/>
            <a:ext cx="2286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600" b="1" dirty="0">
                <a:latin typeface=".VnTime" pitchFamily="34" charset="0"/>
              </a:rPr>
              <a:t>K</a:t>
            </a:r>
            <a:r>
              <a:rPr lang="en-US" altLang="en-US" sz="3600" b="1" dirty="0">
                <a:latin typeface="Times New Roman" panose="02020603050405020304" pitchFamily="18" charset="0"/>
              </a:rPr>
              <a:t>éo co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8196" name="Oval 11"/>
          <p:cNvSpPr/>
          <p:nvPr/>
        </p:nvSpPr>
        <p:spPr>
          <a:xfrm>
            <a:off x="5791200" y="0"/>
            <a:ext cx="304800" cy="304800"/>
          </a:xfrm>
          <a:prstGeom prst="ellipse">
            <a:avLst/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latin typeface=".VnTime" pitchFamily="34" charset="0"/>
              </a:rPr>
              <a:t>2</a:t>
            </a:r>
            <a:endParaRPr lang="en-US" altLang="en-US" b="1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3" descr="C:\Users\Dell\Desktop\images (3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200400" y="6096000"/>
            <a:ext cx="190500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</a:rPr>
              <a:t>Ô ăn quan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9220" name="Oval 16"/>
          <p:cNvSpPr/>
          <p:nvPr/>
        </p:nvSpPr>
        <p:spPr>
          <a:xfrm>
            <a:off x="8763000" y="0"/>
            <a:ext cx="381000" cy="304800"/>
          </a:xfrm>
          <a:prstGeom prst="ellipse">
            <a:avLst/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3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4" descr="C:\Users\Dell\Desktop\tải xuốn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3"/>
          <p:cNvSpPr/>
          <p:nvPr/>
        </p:nvSpPr>
        <p:spPr>
          <a:xfrm>
            <a:off x="1752600" y="6019800"/>
            <a:ext cx="31242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latin typeface=".VnTime" pitchFamily="34" charset="0"/>
              </a:rPr>
              <a:t>L</a:t>
            </a:r>
            <a:r>
              <a:rPr lang="en-US" altLang="en-US" sz="4000" b="1" dirty="0">
                <a:latin typeface="Times New Roman" panose="02020603050405020304" pitchFamily="18" charset="0"/>
              </a:rPr>
              <a:t>ò cò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2" descr="C:\Users\Dell\Desktop\images (10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Oval 17"/>
          <p:cNvSpPr/>
          <p:nvPr/>
        </p:nvSpPr>
        <p:spPr>
          <a:xfrm>
            <a:off x="8839200" y="2133600"/>
            <a:ext cx="304800" cy="304800"/>
          </a:xfrm>
          <a:prstGeom prst="ellipse">
            <a:avLst/>
          </a:prstGeom>
          <a:solidFill>
            <a:srgbClr val="FF33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 eaLnBrk="1" hangingPunct="1"/>
            <a:r>
              <a:rPr lang="en-US" altLang="en-US" b="1" dirty="0">
                <a:latin typeface="Times New Roman" panose="02020603050405020304" pitchFamily="18" charset="0"/>
              </a:rPr>
              <a:t>6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943600"/>
            <a:ext cx="30480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.VnTime" pitchFamily="34" charset="0"/>
              </a:rPr>
              <a:t>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ờ tướng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0" descr="C:\Users\Dell\Desktop\images (9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Rectangle 4"/>
          <p:cNvSpPr/>
          <p:nvPr/>
        </p:nvSpPr>
        <p:spPr>
          <a:xfrm>
            <a:off x="1828800" y="6477000"/>
            <a:ext cx="175260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latin typeface="Times New Roman" panose="02020603050405020304" pitchFamily="18" charset="0"/>
              </a:rPr>
              <a:t>Đấu vật </a:t>
            </a:r>
            <a:endParaRPr lang="en-US" altLang="en-US" sz="4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5" descr="C:\Users\Dell\Desktop\images (7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33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Rectangle 3"/>
          <p:cNvSpPr/>
          <p:nvPr/>
        </p:nvSpPr>
        <p:spPr>
          <a:xfrm>
            <a:off x="6324600" y="6096000"/>
            <a:ext cx="25908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2683</Words>
  <Application>WPS Presentation</Application>
  <PresentationFormat>On-screen Show (4:3)</PresentationFormat>
  <Paragraphs>249</Paragraphs>
  <Slides>22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SimSun</vt:lpstr>
      <vt:lpstr>Wingdings</vt:lpstr>
      <vt:lpstr>Times New Roman</vt:lpstr>
      <vt:lpstr>.VnTime</vt:lpstr>
      <vt:lpstr>Segoe Print</vt:lpstr>
      <vt:lpstr>Franklin Gothic Book</vt:lpstr>
      <vt:lpstr>Microsoft YaHei</vt:lpstr>
      <vt:lpstr>Arial Unicode MS</vt:lpstr>
      <vt:lpstr>Franklin Gothic Book</vt:lpstr>
      <vt:lpstr>+mj-lt</vt:lpstr>
      <vt:lpstr>Haettenschweiler</vt:lpstr>
      <vt:lpstr>HP Simplified</vt:lpstr>
      <vt:lpstr>HP001 4 hàng 2 ô ly</vt:lpstr>
      <vt:lpstr>HP001 5 hàng 1 ô ly</vt:lpstr>
      <vt:lpstr>blank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96</cp:revision>
  <dcterms:created xsi:type="dcterms:W3CDTF">2010-12-01T08:51:48Z</dcterms:created>
  <dcterms:modified xsi:type="dcterms:W3CDTF">2021-12-27T13:23:34Z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6799A8FEB38047C59D84511C81B9094F</vt:lpwstr>
  </property>
  <property fmtid="{D5CDD505-2E9C-101B-9397-08002B2CF9AE}" pid="3" name="KSOProductBuildVer">
    <vt:lpwstr>1033-11.2.0.10426</vt:lpwstr>
  </property>
</Properties>
</file>